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0" r:id="rId4"/>
    <p:sldId id="261" r:id="rId5"/>
    <p:sldId id="271" r:id="rId6"/>
    <p:sldId id="273" r:id="rId7"/>
    <p:sldId id="266" r:id="rId8"/>
    <p:sldId id="268" r:id="rId9"/>
    <p:sldId id="267" r:id="rId10"/>
    <p:sldId id="283" r:id="rId11"/>
    <p:sldId id="282" r:id="rId12"/>
    <p:sldId id="276" r:id="rId13"/>
    <p:sldId id="277" r:id="rId14"/>
    <p:sldId id="286" r:id="rId15"/>
    <p:sldId id="287" r:id="rId16"/>
    <p:sldId id="296" r:id="rId17"/>
    <p:sldId id="281" r:id="rId18"/>
    <p:sldId id="298" r:id="rId19"/>
    <p:sldId id="288" r:id="rId20"/>
    <p:sldId id="289" r:id="rId21"/>
    <p:sldId id="299" r:id="rId22"/>
    <p:sldId id="275" r:id="rId23"/>
    <p:sldId id="291" r:id="rId24"/>
    <p:sldId id="269" r:id="rId25"/>
    <p:sldId id="293" r:id="rId26"/>
    <p:sldId id="302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19F"/>
    <a:srgbClr val="6D2EC2"/>
    <a:srgbClr val="A5A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76" autoAdjust="0"/>
  </p:normalViewPr>
  <p:slideViewPr>
    <p:cSldViewPr snapToGrid="0">
      <p:cViewPr varScale="1">
        <p:scale>
          <a:sx n="93" d="100"/>
          <a:sy n="93" d="100"/>
        </p:scale>
        <p:origin x="6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00440CA-BAF0-ED09-18B5-A76F854AC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4B6A483-A7E8-8E2F-D5C0-4443C23B0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63BF5-4348-40D5-9B31-27ADA98F4C2E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C255CF-E937-F2B9-A844-B0C20DDE5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Montelibretti, 11 ottobre 2022                                        Brig. Gen. Claudio Ciaralli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04AA5D-EE98-A481-D1FB-DE0E32D60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1FD41-E93C-40AB-9798-40B250F563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6957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8:14:14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0,'2694'0,"-2653"2,50 9,35 1,782-10,-440-4,-385 0,95 5,-156 0,1 1,39 13,-41-10,-1-2,1 0,32 3,45 4,-62-6,51 1,-29-7,-24-1,0 1,-1 2,65 11,-80-9,0-1,29 0,-32-2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8:14:20.2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0 178,'90'-1,"97"-14,-67 5,189 8,-147 4,813-2,-815-12,-23 0,15 12,-65 1,105-12,-25-2,216 9,-194 6,-59-1,148-3,-153-9,55-2,313 14,-463-3,52-8,15-2,-28 9,142-10,1-13,-135 18,0 3,99 7,-52 0,2393-2,-2496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8:14:36.1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25,'3727'0,"-3514"-12,-14-1,-98 13,129 16,-103-6,179-8,-143-5,3464 3,-3587 2,51 9,29 1,577-10,-337-4,367 2,-706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8:14:39.3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23,'2344'0,"-2331"-1,0 0,0-1,19-5,0-1,-14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DC661-F105-49F7-B549-F74BE7F09BDC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Montelibretti, 11 ottobre 2022                                        Brig. Gen. Claudio Ciaralli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E80AA-C079-48C7-A8E6-52812F7914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89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4FB65D-84EC-8B4A-933E-9B7A338BE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9F36A2-1E31-8460-89B4-764D580B9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0E80DD-E813-CB1D-3F61-B0F5CCB2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EB8641-51AA-48AE-8A17-B808D6D6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C1C5FA-C398-17B9-0E81-CD693029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32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1B3E6-C62B-FE40-DE25-8B1A850A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EF2BF1E-48EB-6EA5-FEBD-D5142C243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0E6D8-99C7-3FE6-DDE9-EF010CB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4D6612-2240-8BE7-C230-4B3F3805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C00F66-6A13-C8C2-24E5-C986CDEA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90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1E17CFE-82A9-0EF5-2520-F1B611D9C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C1E38A-7099-3F38-8473-DB074C5F6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047BB5-2474-BFA9-FC3D-CE5B662C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E1FECD-B887-8C37-9F89-DAAD4B39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E55119-CB25-D2E5-9F07-5F1C9755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7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97BB0-F8B7-6F78-85CC-74B6B3B2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7EE23-3CAF-759C-60FE-9481A9E82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0B9519-AF7C-F520-6A5B-0FF60E12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AEC64-E99B-2207-A574-983CE3F1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B1B0F7-0F1B-29F9-B988-AF3E392D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20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60123-7E2A-9152-5C0B-77C10880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07BCA6-CCB7-8345-B207-3E124FDD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6CAE95-1B46-659B-57CC-073AFE58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C62B49-AEAF-E363-1D4E-390C7F25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CCDD70-BA39-0F01-36D9-90F88652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15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0116EC-2362-D8E0-DCD3-9EE6672C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CB7709-6D3F-D990-D270-68D13EE67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C77781-C174-5D14-198B-949487FCF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4AC1C8-B692-12EE-6CFB-647A4C00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B04D6C-7614-B76F-3BD0-024327D0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DA3F10-C0F0-E161-2C39-C14508D2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20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F51DF-255C-BEF0-BCF0-074BFF04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41E40A-265D-9594-EF4D-1C6E5361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81D259-48D3-B620-C9E9-83F17FF32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659D74-37C0-C14F-5987-839EE4C37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CFC437-1B78-6F3B-1B76-79FC7B19A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EF177E-5E0F-C3A5-7DF9-B53764E5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043E0F-80B3-A3AA-54E6-548BBF26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E33656-EB11-B8B4-D9E7-CAB133C2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89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21AAB-B659-CBF7-04F9-645AE76F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4E3CEE-C4C2-4CCB-6296-5CB09512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88ACA5D-9308-9036-5486-ECF1D25F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8C7D62-F025-9134-02B4-FDDC65BF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4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5EF6FF-673E-7B47-0AD0-BE6C756C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4960C9-75CC-9A39-9C08-C1B15747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A7B063-7E98-BDEE-9664-9CA17937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83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BE5AE-8F46-37A5-F02A-51AC142B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EE20EA-F430-448A-641E-78CC843A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60D847-1B90-AF4E-80DD-7ED40095E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3598F9-6D5D-46E0-CE2C-B13F7D36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1A3E6B-21A4-F9C9-6160-E5987589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68AB77-F3ED-4A06-A391-C17F8F41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74AFF-50B2-D1CE-B83B-F41DB49F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ABB119-D0CE-E2C4-61B4-3BA950D94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9DBA72-1799-D1C4-A1CD-1414AB6C6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B6414A-6A7D-3E01-C131-9016F82F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891818-58D9-F76E-3B4F-C24CC3FB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D0124E-3FC1-F5A9-713F-B72C8E27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037A5B-7D59-A263-F931-0023E37F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2CC43A-372C-8B25-D9E6-806712FC6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5F8CC4-DD1E-2335-1DEB-91D187121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3DD3-6AFF-4732-A823-5091E8173E62}" type="datetimeFigureOut">
              <a:rPr lang="it-IT" smtClean="0"/>
              <a:t>05/11/2022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9A5E8D-9AA8-0188-23D4-ED594894E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01AFC0-8789-E46E-A318-A53FFB68A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ACC8-66E3-4222-9D2E-F97144F6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1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12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26" y="3840197"/>
            <a:ext cx="9144000" cy="1422838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111" y="243144"/>
            <a:ext cx="3039449" cy="2934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1945" y="3098137"/>
            <a:ext cx="2460329" cy="3331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A0F0B8-8343-8DF8-930C-92CCAFE35450}"/>
              </a:ext>
            </a:extLst>
          </p:cNvPr>
          <p:cNvSpPr txBox="1"/>
          <p:nvPr/>
        </p:nvSpPr>
        <p:spPr>
          <a:xfrm>
            <a:off x="2188323" y="5373011"/>
            <a:ext cx="583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Brig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Gen. ing. Claudio Ciaralli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9E1E663-D3C8-8219-EF35-D4BF79415D21}"/>
              </a:ext>
            </a:extLst>
          </p:cNvPr>
          <p:cNvSpPr txBox="1"/>
          <p:nvPr/>
        </p:nvSpPr>
        <p:spPr>
          <a:xfrm>
            <a:off x="3814610" y="900214"/>
            <a:ext cx="7375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Festa del Corpo degli Ingegneri</a:t>
            </a:r>
          </a:p>
          <a:p>
            <a:pPr algn="ctr"/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42° anno dalla fondazione</a:t>
            </a:r>
          </a:p>
        </p:txBody>
      </p:sp>
    </p:spTree>
    <p:extLst>
      <p:ext uri="{BB962C8B-B14F-4D97-AF65-F5344CB8AC3E}">
        <p14:creationId xmlns:p14="http://schemas.microsoft.com/office/powerpoint/2010/main" val="27460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0619AE-CA64-38E4-3E54-E3C6D78F8C35}"/>
              </a:ext>
            </a:extLst>
          </p:cNvPr>
          <p:cNvSpPr txBox="1"/>
          <p:nvPr/>
        </p:nvSpPr>
        <p:spPr>
          <a:xfrm>
            <a:off x="488887" y="1295978"/>
            <a:ext cx="86370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GIOVANNI CAVALLI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1832  </a:t>
            </a:r>
            <a:r>
              <a:rPr lang="it-IT" sz="2400" b="0" i="0" dirty="0">
                <a:solidFill>
                  <a:srgbClr val="3E3F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ponte di barche</a:t>
            </a:r>
            <a:endParaRPr lang="it-IT" alt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1844 </a:t>
            </a: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bocche da fuoco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1846</a:t>
            </a: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il suo primo cannone rigato viene sperimentato in Svezia;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1866</a:t>
            </a:r>
            <a:r>
              <a:rPr lang="it-IT" alt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fucile a retrocarica e studio vantaggi riduzione</a:t>
            </a:r>
            <a:endParaRPr lang="it-IT" altLang="it-IT" sz="24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AB66DAA-696C-38C2-DE32-409755323D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840" y="1828124"/>
            <a:ext cx="1354601" cy="16727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E252D18-5AB2-7C5D-3EF1-AAB5564B86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46" y="4028291"/>
            <a:ext cx="4465082" cy="265698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20818BE-E0F1-573F-FEA4-C2C85C5E92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260" y="3766681"/>
            <a:ext cx="4466329" cy="250929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FC8F2C-C028-0489-3684-71F2E560DCC6}"/>
              </a:ext>
            </a:extLst>
          </p:cNvPr>
          <p:cNvSpPr txBox="1"/>
          <p:nvPr/>
        </p:nvSpPr>
        <p:spPr>
          <a:xfrm>
            <a:off x="1588691" y="3580862"/>
            <a:ext cx="2420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Affusto Cavalli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BF73B4-DF95-D908-B4DD-EA4389050539}"/>
              </a:ext>
            </a:extLst>
          </p:cNvPr>
          <p:cNvSpPr txBox="1"/>
          <p:nvPr/>
        </p:nvSpPr>
        <p:spPr>
          <a:xfrm>
            <a:off x="6156599" y="6169797"/>
            <a:ext cx="476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Cannone Cavalli a retro carica</a:t>
            </a:r>
          </a:p>
        </p:txBody>
      </p:sp>
    </p:spTree>
    <p:extLst>
      <p:ext uri="{BB962C8B-B14F-4D97-AF65-F5344CB8AC3E}">
        <p14:creationId xmlns:p14="http://schemas.microsoft.com/office/powerpoint/2010/main" val="12496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64889B-B475-9777-59F2-83E8DFAF572F}"/>
              </a:ext>
            </a:extLst>
          </p:cNvPr>
          <p:cNvSpPr txBox="1"/>
          <p:nvPr/>
        </p:nvSpPr>
        <p:spPr>
          <a:xfrm>
            <a:off x="777810" y="4251127"/>
            <a:ext cx="83110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GEN. RAFFAELE CADORNA</a:t>
            </a:r>
          </a:p>
          <a:p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Allievo dell’Accademia militare di Torino entrò nell’arma del Genio 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l’intendimento di diventare un ingegnere militare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tenente realizzò lo studio per la caserma di cavalleria di Voghera;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 capitano quello della piazza d’armi di Cagliari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elaborò lo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studio difensivo di tutta l’isola sarda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progettò e realizzò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 cimitero monumentale di Pallanza. </a:t>
            </a: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7" name="Picture 4" descr="Risultato immagine per raffaele cadorna">
            <a:extLst>
              <a:ext uri="{FF2B5EF4-FFF2-40B4-BE49-F238E27FC236}">
                <a16:creationId xmlns:a16="http://schemas.microsoft.com/office/drawing/2014/main" id="{8BD91FF5-E9F7-C31C-37D4-6AA51E00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3696" y="3104433"/>
            <a:ext cx="24860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1425D80-71F8-BBC2-2505-3845573AA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550" y="1145809"/>
            <a:ext cx="1774480" cy="24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0B1442-3282-EA7A-B12D-B9F3C6068664}"/>
              </a:ext>
            </a:extLst>
          </p:cNvPr>
          <p:cNvSpPr txBox="1"/>
          <p:nvPr/>
        </p:nvSpPr>
        <p:spPr>
          <a:xfrm>
            <a:off x="862315" y="3641172"/>
            <a:ext cx="2587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rimson Text"/>
              </a:rPr>
              <a:t>Angelo Francesco SIACCI</a:t>
            </a:r>
            <a:endParaRPr lang="it-IT" b="1" i="0" dirty="0">
              <a:solidFill>
                <a:schemeClr val="accent1">
                  <a:lumMod val="75000"/>
                </a:schemeClr>
              </a:solidFill>
              <a:effectLst/>
              <a:latin typeface="Crimson Tex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E94E30-8836-767D-76E6-D406D1765DCD}"/>
              </a:ext>
            </a:extLst>
          </p:cNvPr>
          <p:cNvSpPr txBox="1"/>
          <p:nvPr/>
        </p:nvSpPr>
        <p:spPr>
          <a:xfrm>
            <a:off x="3449344" y="1395372"/>
            <a:ext cx="54847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GEN. ANGELO FRANCESCO SIACCI</a:t>
            </a:r>
          </a:p>
          <a:p>
            <a:r>
              <a:rPr lang="it-IT" sz="2000" b="1" dirty="0">
                <a:latin typeface="Times New Roman" panose="02020603050405020304" pitchFamily="18" charset="0"/>
              </a:rPr>
              <a:t>Professore di balistica </a:t>
            </a:r>
            <a:r>
              <a:rPr lang="it-IT" sz="2000" dirty="0">
                <a:latin typeface="Times New Roman" panose="02020603050405020304" pitchFamily="18" charset="0"/>
              </a:rPr>
              <a:t>Scuola di Applicazione  </a:t>
            </a:r>
          </a:p>
          <a:p>
            <a:r>
              <a:rPr lang="it-IT" sz="2000" dirty="0">
                <a:latin typeface="Times New Roman" panose="02020603050405020304" pitchFamily="18" charset="0"/>
              </a:rPr>
              <a:t>Laurea </a:t>
            </a:r>
            <a:r>
              <a:rPr lang="it-IT" sz="2000" b="0" i="1" dirty="0">
                <a:solidFill>
                  <a:srgbClr val="3E3F3E"/>
                </a:solidFill>
                <a:effectLst/>
                <a:latin typeface="Crimson Text"/>
              </a:rPr>
              <a:t>ad honorem</a:t>
            </a:r>
            <a:r>
              <a:rPr lang="it-IT" sz="2000" b="0" i="0" dirty="0">
                <a:solidFill>
                  <a:srgbClr val="3E3F3E"/>
                </a:solidFill>
                <a:effectLst/>
                <a:latin typeface="Crimson Text"/>
              </a:rPr>
              <a:t> in matematica </a:t>
            </a:r>
            <a:r>
              <a:rPr lang="it-IT" sz="2000" dirty="0">
                <a:latin typeface="Times New Roman" panose="02020603050405020304" pitchFamily="18" charset="0"/>
              </a:rPr>
              <a:t>all'Università di Roma e </a:t>
            </a:r>
            <a:r>
              <a:rPr lang="it-IT" sz="2000" i="1" dirty="0">
                <a:latin typeface="Times New Roman" panose="02020603050405020304" pitchFamily="18" charset="0"/>
              </a:rPr>
              <a:t>Accademico dei Lincei (1860).</a:t>
            </a:r>
          </a:p>
          <a:p>
            <a:r>
              <a:rPr lang="it-IT" sz="2000" dirty="0">
                <a:latin typeface="Times New Roman" panose="02020603050405020304" pitchFamily="18" charset="0"/>
              </a:rPr>
              <a:t>Formulò leggi sulla resistenza aerodinamica dei Proietti a modifica della balistica newtoniana.</a:t>
            </a:r>
          </a:p>
          <a:p>
            <a:endParaRPr lang="it-IT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97246C-F49C-D042-B771-A6B8BD7F4860}"/>
              </a:ext>
            </a:extLst>
          </p:cNvPr>
          <p:cNvSpPr txBox="1"/>
          <p:nvPr/>
        </p:nvSpPr>
        <p:spPr>
          <a:xfrm>
            <a:off x="280658" y="2514155"/>
            <a:ext cx="11706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alt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 </a:t>
            </a:r>
            <a:r>
              <a:rPr lang="it-IT" altLang="it-IT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La Legge n. 443 istituisce il </a:t>
            </a:r>
            <a:r>
              <a:rPr lang="it-IT" altLang="it-IT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Tecnico 		di Artiglieria </a:t>
            </a:r>
            <a:r>
              <a:rPr lang="it-IT" altLang="it-IT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il relativo corso superiore 			tecnico; </a:t>
            </a:r>
          </a:p>
          <a:p>
            <a:pPr>
              <a:buFont typeface="Wingdings" panose="05000000000000000000" pitchFamily="2" charset="2"/>
              <a:buNone/>
            </a:pPr>
            <a:endParaRPr lang="it-IT" altLang="it-IT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1911</a:t>
            </a:r>
            <a:r>
              <a:rPr lang="it-IT" altLang="it-IT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Nasce l’</a:t>
            </a:r>
            <a:r>
              <a:rPr lang="it-IT" altLang="it-IT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Istituto Superiore di Radiotelegrafia </a:t>
            </a:r>
            <a:r>
              <a:rPr lang="it-IT" altLang="it-IT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 Roma</a:t>
            </a:r>
            <a:endParaRPr lang="it-IT" alt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7257F3-2E32-B478-9DA3-81481464666E}"/>
              </a:ext>
            </a:extLst>
          </p:cNvPr>
          <p:cNvSpPr txBox="1"/>
          <p:nvPr/>
        </p:nvSpPr>
        <p:spPr>
          <a:xfrm>
            <a:off x="1738265" y="1389191"/>
            <a:ext cx="799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ALBORI DEI SERVIZI TECNICI</a:t>
            </a:r>
          </a:p>
        </p:txBody>
      </p:sp>
    </p:spTree>
    <p:extLst>
      <p:ext uri="{BB962C8B-B14F-4D97-AF65-F5344CB8AC3E}">
        <p14:creationId xmlns:p14="http://schemas.microsoft.com/office/powerpoint/2010/main" val="33809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EC6F95-CADD-AA89-8BCF-507619E9E6FF}"/>
              </a:ext>
            </a:extLst>
          </p:cNvPr>
          <p:cNvSpPr txBox="1"/>
          <p:nvPr/>
        </p:nvSpPr>
        <p:spPr>
          <a:xfrm>
            <a:off x="817830" y="2105594"/>
            <a:ext cx="9113822" cy="454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PRODUZIONE DI ARMI LEGGERE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Regia Fabbrica d'Armi dell'Esercito di Terni con lo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S.F.A.R.E. 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Gardone Val Trompia</a:t>
            </a:r>
            <a:endParaRPr lang="it-IT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Officina di Costruzioni di Artiglieria di Roma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una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Sezione Spolettificio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PRODUZIONE DI POLVERI E MUNIZIONAMENTO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Regio Polverificio di Fontana Liri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Pirotecnico di Capua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Laboratorio Pirotecnico Militare di Bologna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PRODUZIONE DI MATERIALI DI ARTIGLIERIA</a:t>
            </a:r>
          </a:p>
          <a:p>
            <a:pPr algn="just"/>
            <a:r>
              <a:rPr lang="it-IT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Arsenale Militare del Regio Esercito di Borgo Dora a Torino</a:t>
            </a:r>
            <a:r>
              <a:rPr lang="it-IT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/>
            <a:r>
              <a:rPr lang="it-IT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Officina Costruzioni di Artiglieria di Genova</a:t>
            </a:r>
            <a:r>
              <a:rPr lang="it-IT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it-IT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Laboratorio Caricamento Proiettili di Piacenza</a:t>
            </a:r>
            <a:r>
              <a:rPr lang="it-IT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it-IT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Sezione dello Spolettificio del Regio Esercito di Torre Annunziata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Laboratorio di Precisione del Regio Esercito </a:t>
            </a:r>
            <a:r>
              <a:rPr lang="it-IT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annessa </a:t>
            </a:r>
            <a:r>
              <a:rPr lang="it-IT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Vetreria</a:t>
            </a:r>
            <a:endParaRPr lang="it-IT" b="1" dirty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it-IT" b="1" dirty="0">
              <a:latin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730EE2-E1F6-5C09-B8D9-0270C1F5C606}"/>
              </a:ext>
            </a:extLst>
          </p:cNvPr>
          <p:cNvSpPr txBox="1"/>
          <p:nvPr/>
        </p:nvSpPr>
        <p:spPr>
          <a:xfrm>
            <a:off x="2714530" y="1365082"/>
            <a:ext cx="676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CONTRIBUTO ALLA I G.M.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13AB8BD-35EA-22E8-2F5D-E4800D42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190" y="3429000"/>
            <a:ext cx="4070128" cy="23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A7AA52-7CD8-FF4F-2BC1-D4422E9811B1}"/>
              </a:ext>
            </a:extLst>
          </p:cNvPr>
          <p:cNvSpPr txBox="1"/>
          <p:nvPr/>
        </p:nvSpPr>
        <p:spPr>
          <a:xfrm>
            <a:off x="7731939" y="3525012"/>
            <a:ext cx="3958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Regia Fabbrica d'Armi dell'Esercito -Terni </a:t>
            </a:r>
            <a:endParaRPr lang="it-IT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EC6F95-CADD-AA89-8BCF-507619E9E6FF}"/>
              </a:ext>
            </a:extLst>
          </p:cNvPr>
          <p:cNvSpPr txBox="1"/>
          <p:nvPr/>
        </p:nvSpPr>
        <p:spPr>
          <a:xfrm>
            <a:off x="691081" y="2540160"/>
            <a:ext cx="63072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ENTI TECNICI DEL GENIO E DELLE TRASMISSIONI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Officina Costruzioni del Genio Militare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Pavia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it-I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aboratorio del 3° Reggimento</a:t>
            </a:r>
          </a:p>
          <a:p>
            <a:pPr algn="just"/>
            <a:r>
              <a:rPr lang="it-IT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Laboratorio del Battaglione Dirigibilisti</a:t>
            </a:r>
          </a:p>
          <a:p>
            <a:pPr algn="just"/>
            <a:r>
              <a:rPr lang="it-IT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Officina Radiotelegrafica ed Elettrotecnica del Genio Militare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Istituto Centrale Militare di Radiotelegrafia Militare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Ufficio Crittografico realizzato dal Magg. Luigi Sacco</a:t>
            </a:r>
          </a:p>
          <a:p>
            <a:pPr algn="just"/>
            <a:endParaRPr lang="it-IT" b="1" dirty="0">
              <a:latin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CENTRO ESPERIENZE ARTIGLIERIA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Centro Esperienze di Ciriè (Torino)</a:t>
            </a:r>
          </a:p>
          <a:p>
            <a:pPr algn="just"/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Sezione Esperienze presso il Poligono di Nettuno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it-IT" b="1" dirty="0">
              <a:latin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730EE2-E1F6-5C09-B8D9-0270C1F5C606}"/>
              </a:ext>
            </a:extLst>
          </p:cNvPr>
          <p:cNvSpPr txBox="1"/>
          <p:nvPr/>
        </p:nvSpPr>
        <p:spPr>
          <a:xfrm>
            <a:off x="2714530" y="1365082"/>
            <a:ext cx="676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CONTRIBUTO ALLA I G.M.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B4D79-EA53-7007-7097-01A801616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257" y="19633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DA594FA-E93B-333C-FFC1-664194296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8329" y="2725140"/>
            <a:ext cx="4471987" cy="31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122B475-4653-CD46-C855-CAA2D3E30427}"/>
              </a:ext>
            </a:extLst>
          </p:cNvPr>
          <p:cNvSpPr txBox="1"/>
          <p:nvPr/>
        </p:nvSpPr>
        <p:spPr>
          <a:xfrm>
            <a:off x="6936096" y="2804222"/>
            <a:ext cx="459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I.S.M.T. sala per realizzazione di tubi a vuoto</a:t>
            </a:r>
          </a:p>
        </p:txBody>
      </p:sp>
    </p:spTree>
    <p:extLst>
      <p:ext uri="{BB962C8B-B14F-4D97-AF65-F5344CB8AC3E}">
        <p14:creationId xmlns:p14="http://schemas.microsoft.com/office/powerpoint/2010/main" val="23119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97246C-F49C-D042-B771-A6B8BD7F4860}"/>
              </a:ext>
            </a:extLst>
          </p:cNvPr>
          <p:cNvSpPr txBox="1"/>
          <p:nvPr/>
        </p:nvSpPr>
        <p:spPr>
          <a:xfrm>
            <a:off x="380245" y="2079055"/>
            <a:ext cx="11176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1926</a:t>
            </a:r>
            <a:r>
              <a:rPr lang="it-IT" altLang="it-IT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viene istituito il </a:t>
            </a:r>
            <a:r>
              <a:rPr lang="it-IT" altLang="it-IT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degli Specialisti del Genio</a:t>
            </a:r>
            <a:r>
              <a:rPr lang="it-IT" altLang="it-IT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altLang="it-IT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1930</a:t>
            </a:r>
            <a:r>
              <a:rPr lang="it-IT" altLang="it-IT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viene istituito il </a:t>
            </a:r>
            <a:r>
              <a:rPr lang="it-IT" altLang="it-IT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Tecnico Automobilistico</a:t>
            </a:r>
            <a:r>
              <a:rPr lang="it-IT" altLang="it-IT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altLang="it-IT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1940</a:t>
            </a:r>
            <a:r>
              <a:rPr lang="it-IT" altLang="it-IT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il Servizio degli Specialisti del Genio si trasforma in 			</a:t>
            </a:r>
            <a:r>
              <a:rPr lang="it-IT" altLang="it-IT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Studi ed Esperienze del Genio</a:t>
            </a:r>
            <a:r>
              <a:rPr lang="it-IT" altLang="it-IT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it-IT" altLang="it-IT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it-IT" alt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Servizio Tecnico Automobilistico diventa 	</a:t>
            </a:r>
            <a:r>
              <a:rPr lang="it-IT" altLang="it-IT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			Tecnico della Motorizzazione.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altLang="it-IT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7257F3-2E32-B478-9DA3-81481464666E}"/>
              </a:ext>
            </a:extLst>
          </p:cNvPr>
          <p:cNvSpPr txBox="1"/>
          <p:nvPr/>
        </p:nvSpPr>
        <p:spPr>
          <a:xfrm>
            <a:off x="2136617" y="1432724"/>
            <a:ext cx="752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SERVIZI TECNICI CRESCONO</a:t>
            </a:r>
          </a:p>
        </p:txBody>
      </p:sp>
    </p:spTree>
    <p:extLst>
      <p:ext uri="{BB962C8B-B14F-4D97-AF65-F5344CB8AC3E}">
        <p14:creationId xmlns:p14="http://schemas.microsoft.com/office/powerpoint/2010/main" val="18315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9B8C7D-B994-492A-D01A-9C7A71A3BD95}"/>
              </a:ext>
            </a:extLst>
          </p:cNvPr>
          <p:cNvSpPr txBox="1"/>
          <p:nvPr/>
        </p:nvSpPr>
        <p:spPr>
          <a:xfrm>
            <a:off x="1403287" y="1210392"/>
            <a:ext cx="943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BREVE PARENTESI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D1F032-1226-8390-B1AF-5A68BC7CC563}"/>
              </a:ext>
            </a:extLst>
          </p:cNvPr>
          <p:cNvSpPr txBox="1"/>
          <p:nvPr/>
        </p:nvSpPr>
        <p:spPr>
          <a:xfrm>
            <a:off x="887239" y="1856723"/>
            <a:ext cx="104658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Un’idea di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unificare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tutti i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servizi tecnici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già stata ideata nel </a:t>
            </a:r>
            <a:r>
              <a:rPr 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giugno 1940 nasce l’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Ispettorato Superiore dei Servizi Tecnici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dipendenze del Capo S.M.R.E.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luglio1941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Istituto Superiore Tecnico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settembre 1941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Reparto Tecnico del S.M.R.E.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L’organismo ha funzioni di coordinamento e </a:t>
            </a: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PREMINENZA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sugli Ispettorati d’Arma e sulle Direzione Superiori dell’Artiglieria e del Genio.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97246C-F49C-D042-B771-A6B8BD7F4860}"/>
              </a:ext>
            </a:extLst>
          </p:cNvPr>
          <p:cNvSpPr txBox="1"/>
          <p:nvPr/>
        </p:nvSpPr>
        <p:spPr>
          <a:xfrm>
            <a:off x="1242665" y="1086419"/>
            <a:ext cx="7916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 PERSONAGGI ILLUSTRI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LUIGI SACCO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5F382B-A38D-1941-C4C0-065A334CA11B}"/>
              </a:ext>
            </a:extLst>
          </p:cNvPr>
          <p:cNvSpPr txBox="1"/>
          <p:nvPr/>
        </p:nvSpPr>
        <p:spPr>
          <a:xfrm>
            <a:off x="186890" y="2286748"/>
            <a:ext cx="85859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1911-14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(Guerra Italo Turca)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G. Marconi in Libia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concepì, propose e mise in opera un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Ufficio Crittografico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 docenza in Radiocomunicazioni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Artefice della nascita del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RADAR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(RARI) in Italia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8DE6906-D667-2A99-0059-7DB094F88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137" y="1513350"/>
            <a:ext cx="1960807" cy="25599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14DDDA-68C0-F2E1-8859-D780DCE5BBB9}"/>
              </a:ext>
            </a:extLst>
          </p:cNvPr>
          <p:cNvSpPr txBox="1"/>
          <p:nvPr/>
        </p:nvSpPr>
        <p:spPr>
          <a:xfrm>
            <a:off x="3933068" y="4454863"/>
            <a:ext cx="79166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 </a:t>
            </a:r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 TIBERIO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dal 1931 al 1936 prestò servizio a Roma e sul finire del 1935,  presso l’I.M.S.T. presentò una sua relazione per la realizzazione di un radar dal titolo «</a:t>
            </a:r>
            <a:r>
              <a:rPr lang="it-IT" sz="2400" dirty="0">
                <a:solidFill>
                  <a:srgbClr val="49319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Studio sulla possibilità di utilizzare a fini militari gli effetti della riflessione delle onde ultracorte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». </a:t>
            </a:r>
            <a:r>
              <a:rPr lang="it-IT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it-IT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CA8A91-EDBD-1270-90C1-2C243317B0D8}"/>
              </a:ext>
            </a:extLst>
          </p:cNvPr>
          <p:cNvSpPr txBox="1"/>
          <p:nvPr/>
        </p:nvSpPr>
        <p:spPr>
          <a:xfrm>
            <a:off x="3933068" y="3870088"/>
            <a:ext cx="6103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TEN. UGO TIBERIO</a:t>
            </a:r>
          </a:p>
        </p:txBody>
      </p:sp>
      <p:pic>
        <p:nvPicPr>
          <p:cNvPr id="14" name="Immagine 26">
            <a:extLst>
              <a:ext uri="{FF2B5EF4-FFF2-40B4-BE49-F238E27FC236}">
                <a16:creationId xmlns:a16="http://schemas.microsoft.com/office/drawing/2014/main" id="{4A81455E-4193-A5BD-A534-CE133420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9" t="2776" r="2533" b="3366"/>
          <a:stretch>
            <a:fillRect/>
          </a:stretch>
        </p:blipFill>
        <p:spPr bwMode="auto">
          <a:xfrm>
            <a:off x="1589301" y="3967680"/>
            <a:ext cx="1899624" cy="274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0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7E1E72-9478-0253-1249-6630D209ECA9}"/>
              </a:ext>
            </a:extLst>
          </p:cNvPr>
          <p:cNvSpPr txBox="1"/>
          <p:nvPr/>
        </p:nvSpPr>
        <p:spPr>
          <a:xfrm>
            <a:off x="3463949" y="1210392"/>
            <a:ext cx="545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GUERRA MONDIALE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EC3E77C-9963-35DC-CD75-3FA5D3932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08" y="2525916"/>
            <a:ext cx="3118485" cy="358394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4D018FB-3EE5-2EA6-3B44-810097F157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2080" y="1745309"/>
            <a:ext cx="3178539" cy="4364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C921D0B-5035-5663-25C5-71909C26B2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300" y="2277192"/>
            <a:ext cx="299974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222FC77-6424-4216-7766-142627F2C566}"/>
              </a:ext>
            </a:extLst>
          </p:cNvPr>
          <p:cNvSpPr txBox="1"/>
          <p:nvPr/>
        </p:nvSpPr>
        <p:spPr>
          <a:xfrm>
            <a:off x="7631444" y="1862775"/>
            <a:ext cx="41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Effetti dei bombardamenti di stabilimenti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621FB33-4685-DC9F-E981-AA1463295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444" y="3701775"/>
            <a:ext cx="2518422" cy="21822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7E00846-2FAF-AD26-46A1-C0137C75DAA6}"/>
              </a:ext>
            </a:extLst>
          </p:cNvPr>
          <p:cNvSpPr txBox="1"/>
          <p:nvPr/>
        </p:nvSpPr>
        <p:spPr>
          <a:xfrm>
            <a:off x="10029041" y="2232107"/>
            <a:ext cx="130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Fontana Liri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D015719-25DC-6312-D396-5036E87A315C}"/>
              </a:ext>
            </a:extLst>
          </p:cNvPr>
          <p:cNvSpPr txBox="1"/>
          <p:nvPr/>
        </p:nvSpPr>
        <p:spPr>
          <a:xfrm>
            <a:off x="7943168" y="4362339"/>
            <a:ext cx="65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Terni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2C2AD2B-73EF-A30A-54F1-595929C1A1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2475" y="5405038"/>
            <a:ext cx="3524250" cy="1309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8BEAED3-301C-F84C-AC81-FAC17015BA72}"/>
              </a:ext>
            </a:extLst>
          </p:cNvPr>
          <p:cNvSpPr txBox="1"/>
          <p:nvPr/>
        </p:nvSpPr>
        <p:spPr>
          <a:xfrm>
            <a:off x="8512475" y="5330117"/>
            <a:ext cx="109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Torino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7207E6A-407F-9BA0-018D-701EAB6766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9114" y="2548171"/>
            <a:ext cx="363984" cy="44360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6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7E1E72-9478-0253-1249-6630D209ECA9}"/>
              </a:ext>
            </a:extLst>
          </p:cNvPr>
          <p:cNvSpPr txBox="1"/>
          <p:nvPr/>
        </p:nvSpPr>
        <p:spPr>
          <a:xfrm>
            <a:off x="2851375" y="1137964"/>
            <a:ext cx="7144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 PERSONAGGI ILLUSTRI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TEN. GAETANO LATMIRAL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E38190-6438-4AD4-5DA1-2A15CFCC6230}"/>
              </a:ext>
            </a:extLst>
          </p:cNvPr>
          <p:cNvSpPr txBox="1"/>
          <p:nvPr/>
        </p:nvSpPr>
        <p:spPr>
          <a:xfrm>
            <a:off x="587620" y="2338293"/>
            <a:ext cx="11208190" cy="4712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1942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concorso con la ditta Geloso e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l’Ing. </a:t>
            </a:r>
            <a:r>
              <a:rPr lang="it-IT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Urvetti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realizzò apparati per l’</a:t>
            </a:r>
            <a:r>
              <a:rPr lang="it-I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intercettazione delle emissioni dei radar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inglesi 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Malta.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 mandato della R.A. realizzò dei </a:t>
            </a:r>
            <a:r>
              <a:rPr lang="it-IT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sistemi </a:t>
            </a:r>
            <a:r>
              <a:rPr lang="it-I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guerra elettronica contro i RADAR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Malta, installati in Sicilia nella zona di Casa Arezzo (Ragusa) i cui disturbi bloccarono, come effetto collaterale, le comunicazioni radio tra Malta e Londra.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973726-194D-DBBE-7B38-8F8F305265B9}"/>
              </a:ext>
            </a:extLst>
          </p:cNvPr>
          <p:cNvSpPr txBox="1"/>
          <p:nvPr/>
        </p:nvSpPr>
        <p:spPr>
          <a:xfrm>
            <a:off x="777241" y="1156476"/>
            <a:ext cx="10952480" cy="54619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NASCITA DEL CORPO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t-IT" altLang="it-I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altLang="it-IT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n. 574 del 20 settembre 1980 </a:t>
            </a:r>
            <a:r>
              <a:rPr lang="it-IT" altLang="it-I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istituisce il </a:t>
            </a:r>
            <a:r>
              <a:rPr lang="it-IT" alt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 TECNICO   </a:t>
            </a:r>
            <a:r>
              <a:rPr lang="it-IT" altLang="it-I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dell’Esercito, fondendo i 6 precedenti Servizi Tecnici.</a:t>
            </a:r>
          </a:p>
          <a:p>
            <a:pPr>
              <a:lnSpc>
                <a:spcPct val="130000"/>
              </a:lnSpc>
            </a:pPr>
            <a:endParaRPr lang="it-IT" altLang="it-IT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t-IT" alt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altLang="it-IT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lgs. n. 490 del 30 dicembre 1997 </a:t>
            </a:r>
            <a:r>
              <a:rPr lang="it-IT" altLang="it-I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 della denominazione in </a:t>
            </a:r>
            <a:r>
              <a:rPr lang="it-IT" alt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 DEGLI INGEGNERI</a:t>
            </a:r>
            <a:r>
              <a:rPr lang="it-IT" altLang="it-IT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dell’Esercito.</a:t>
            </a:r>
            <a:endParaRPr lang="it-IT" altLang="it-IT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7E1E72-9478-0253-1249-6630D209ECA9}"/>
              </a:ext>
            </a:extLst>
          </p:cNvPr>
          <p:cNvSpPr txBox="1"/>
          <p:nvPr/>
        </p:nvSpPr>
        <p:spPr>
          <a:xfrm>
            <a:off x="2649992" y="1137965"/>
            <a:ext cx="689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GUERRA DI LIBERAZIONE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B610789-81A5-E2C6-6FB5-1FEE4D737A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282" y="1784296"/>
            <a:ext cx="2967991" cy="39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FE65D7-4A6C-D504-3DAE-9F4F7E673960}"/>
              </a:ext>
            </a:extLst>
          </p:cNvPr>
          <p:cNvSpPr txBox="1"/>
          <p:nvPr/>
        </p:nvSpPr>
        <p:spPr>
          <a:xfrm>
            <a:off x="8518556" y="5720035"/>
            <a:ext cx="3673444" cy="11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it-IT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articolo del giornale clandestino “Avanti!” denuncia il saccheggio tedesco dell’industria militare, tra cui la Fabbrica d’Armi di Terni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819F46-FF8D-550E-A396-53B83B8A9EB2}"/>
              </a:ext>
            </a:extLst>
          </p:cNvPr>
          <p:cNvSpPr txBox="1"/>
          <p:nvPr/>
        </p:nvSpPr>
        <p:spPr>
          <a:xfrm>
            <a:off x="366831" y="1866646"/>
            <a:ext cx="7229026" cy="302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PalatinoLinotype-Roman"/>
                <a:cs typeface="Times New Roman" panose="02020603050405020304" pitchFamily="18" charset="0"/>
              </a:rPr>
              <a:t>Gli opifici militare dopo l’8 settembre 1943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alatinoLinotype-Roman"/>
                <a:cs typeface="Times New Roman" panose="02020603050405020304" pitchFamily="18" charset="0"/>
              </a:rPr>
              <a:t>Sud Italia </a:t>
            </a:r>
            <a:r>
              <a:rPr lang="it-IT" sz="1800" dirty="0">
                <a:effectLst/>
                <a:latin typeface="Times New Roman" panose="02020603050405020304" pitchFamily="18" charset="0"/>
                <a:ea typeface="PalatinoLinotype-Roman"/>
                <a:cs typeface="Times New Roman" panose="02020603050405020304" pitchFamily="18" charset="0"/>
              </a:rPr>
              <a:t>Gli arsenali cessarono completamente la loro attività, in gran parte sconvolti o distrutti dai bombardamenti anglo-americani e non possono dare alcun contributo alla possente organizzazione logistica degli U.S.A.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alatinoLinotype-Roman"/>
                <a:cs typeface="Times New Roman" panose="02020603050405020304" pitchFamily="18" charset="0"/>
              </a:rPr>
              <a:t>Centro Italia </a:t>
            </a:r>
            <a:r>
              <a:rPr lang="it-IT" sz="1800" dirty="0">
                <a:effectLst/>
                <a:latin typeface="Times New Roman" panose="02020603050405020304" pitchFamily="18" charset="0"/>
                <a:ea typeface="PalatinoLinotype-Roman"/>
                <a:cs typeface="Times New Roman" panose="02020603050405020304" pitchFamily="18" charset="0"/>
              </a:rPr>
              <a:t>i tedeschi saccheggiarono e trasportarono al Nord o in Germania tutto quanto poteva trovare utilizzo nelle loro fabbriche.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it-IT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alatinoLinotype-Roman"/>
                <a:cs typeface="Times New Roman" panose="02020603050405020304" pitchFamily="18" charset="0"/>
              </a:rPr>
              <a:t>Nord Italia </a:t>
            </a:r>
            <a:r>
              <a:rPr lang="it-IT" sz="1800" dirty="0">
                <a:effectLst/>
                <a:latin typeface="Times New Roman" panose="02020603050405020304" pitchFamily="18" charset="0"/>
                <a:ea typeface="PalatinoLinotype-Roman"/>
                <a:cs typeface="Times New Roman" panose="02020603050405020304" pitchFamily="18" charset="0"/>
              </a:rPr>
              <a:t>Gli stabilimenti furono riorganizzati dal Ministero degli Armamenti tedesco diretto da Albert Speer e lavorarono per gli scopi dell’economia di guerra del Reich.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2415CF-D71D-CFCB-3464-F8DEB2CF41AC}"/>
              </a:ext>
            </a:extLst>
          </p:cNvPr>
          <p:cNvSpPr txBox="1"/>
          <p:nvPr/>
        </p:nvSpPr>
        <p:spPr>
          <a:xfrm>
            <a:off x="352727" y="5119870"/>
            <a:ext cx="7546040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it-IT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Resistenza</a:t>
            </a:r>
            <a:r>
              <a:rPr lang="it-I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attiva da una parte degli Ufficiali e delle maestranze degli stabilimenti militari fu, quindi, attuata </a:t>
            </a:r>
            <a:r>
              <a:rPr lang="it-IT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solo al Centro Nord </a:t>
            </a:r>
            <a:r>
              <a:rPr lang="it-I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diede luogo a fatti violenti, anche se episodici, messi in atto da piccoli nuclei che ebbero spesso come collante, almeno nell’Italia centrale, il </a:t>
            </a:r>
            <a:r>
              <a:rPr lang="it-IT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F.M.C.R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268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7E1E72-9478-0253-1249-6630D209ECA9}"/>
              </a:ext>
            </a:extLst>
          </p:cNvPr>
          <p:cNvSpPr txBox="1"/>
          <p:nvPr/>
        </p:nvSpPr>
        <p:spPr>
          <a:xfrm>
            <a:off x="3885796" y="1021052"/>
            <a:ext cx="441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ONORE AI CADUTI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F47E3B-4C65-837B-07AC-D55D03EE8853}"/>
              </a:ext>
            </a:extLst>
          </p:cNvPr>
          <p:cNvSpPr txBox="1"/>
          <p:nvPr/>
        </p:nvSpPr>
        <p:spPr>
          <a:xfrm>
            <a:off x="390750" y="1732387"/>
            <a:ext cx="61065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Colonnello </a:t>
            </a:r>
            <a:r>
              <a:rPr lang="it-IT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S.Te.M</a:t>
            </a:r>
            <a:r>
              <a:rPr lang="it-IT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Carlo AMIONE</a:t>
            </a:r>
            <a:endParaRPr lang="it-IT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Caduto in Africa Settentrionale il 3 maggio 1941</a:t>
            </a:r>
          </a:p>
          <a:p>
            <a:pPr algn="just"/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Ten. Gen. M.B.V.M. Antonio PASSARELLI </a:t>
            </a:r>
          </a:p>
          <a:p>
            <a:pPr algn="just"/>
            <a:r>
              <a:rPr lang="it-IT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Caduto durante il bombardamento dell’Arsenale di Piacenza l’11 agosto 1941</a:t>
            </a:r>
          </a:p>
          <a:p>
            <a:pPr algn="just"/>
            <a:endParaRPr lang="it-IT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Ten. a. Luigi DI VICINO e V. Rag. a. Felice SANITÀ</a:t>
            </a:r>
          </a:p>
          <a:p>
            <a:pPr algn="just"/>
            <a:r>
              <a:rPr lang="it-IT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Fucilati in contrada Vagni – Fontana Liri - il 4 gennaio 1944</a:t>
            </a:r>
          </a:p>
          <a:p>
            <a:pPr algn="just"/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Ten. Gen.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S.Te.A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M.O.V.M. Vito ARTALE</a:t>
            </a:r>
          </a:p>
          <a:p>
            <a:pPr algn="just"/>
            <a:r>
              <a:rPr lang="it-IT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Caduto alle Fosse Ardeatine il 24 marzo 1944</a:t>
            </a:r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Immagine 12">
            <a:extLst>
              <a:ext uri="{FF2B5EF4-FFF2-40B4-BE49-F238E27FC236}">
                <a16:creationId xmlns:a16="http://schemas.microsoft.com/office/drawing/2014/main" id="{6FCC2C7E-43CD-D06E-D428-F9A7C81A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6205" y="1395372"/>
            <a:ext cx="3495045" cy="284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974FE1-F553-E7B9-2303-83C502B673C5}"/>
              </a:ext>
            </a:extLst>
          </p:cNvPr>
          <p:cNvSpPr txBox="1"/>
          <p:nvPr/>
        </p:nvSpPr>
        <p:spPr>
          <a:xfrm>
            <a:off x="8174127" y="4241000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Caduti civili di Piacenza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agosto 1940)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22F47E5-4587-CD99-404F-4B99305436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928" y="4343309"/>
            <a:ext cx="3235100" cy="229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BBD1F0-84BE-0EF4-543F-F8A3CDA1AB86}"/>
              </a:ext>
            </a:extLst>
          </p:cNvPr>
          <p:cNvSpPr txBox="1"/>
          <p:nvPr/>
        </p:nvSpPr>
        <p:spPr>
          <a:xfrm>
            <a:off x="8766386" y="5760443"/>
            <a:ext cx="3034864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Caduti del Pirotecnico R.E. di Capua (1940-1943)</a:t>
            </a:r>
          </a:p>
        </p:txBody>
      </p:sp>
    </p:spTree>
    <p:extLst>
      <p:ext uri="{BB962C8B-B14F-4D97-AF65-F5344CB8AC3E}">
        <p14:creationId xmlns:p14="http://schemas.microsoft.com/office/powerpoint/2010/main" val="20040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07693AC-CD69-037E-006F-490A1D366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375" y="1126764"/>
            <a:ext cx="8245475" cy="387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875"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49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1951</a:t>
            </a:r>
            <a:r>
              <a:rPr lang="it-IT" altLang="it-IT" sz="2400" dirty="0">
                <a:solidFill>
                  <a:srgbClr val="FF0000"/>
                </a:solidFill>
              </a:rPr>
              <a:t>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</a:t>
            </a:r>
            <a:r>
              <a:rPr 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n.163824/12/1951, fissa i nuovi organici 	per l'Esercito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1960</a:t>
            </a:r>
            <a:r>
              <a:rPr lang="it-IT" altLang="it-IT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Legge n. 1479 istituisce:</a:t>
            </a:r>
          </a:p>
          <a:p>
            <a:pPr lvl="2">
              <a:spcBef>
                <a:spcPct val="15000"/>
              </a:spcBef>
              <a:buFont typeface="Wingdings" panose="05000000000000000000" pitchFamily="2" charset="2"/>
              <a:buChar char="Ä"/>
            </a:pPr>
            <a:r>
              <a:rPr lang="it-IT" altLang="it-IT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Tecnico del Genio </a:t>
            </a:r>
            <a:r>
              <a:rPr lang="it-IT" altLang="it-IT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spcBef>
                <a:spcPct val="15000"/>
              </a:spcBef>
              <a:buFont typeface="Wingdings" panose="05000000000000000000" pitchFamily="2" charset="2"/>
              <a:buChar char="Ä"/>
            </a:pPr>
            <a:r>
              <a:rPr lang="it-IT" altLang="it-IT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Tecnico delle Trasmissioni</a:t>
            </a:r>
          </a:p>
          <a:p>
            <a:pPr lvl="2">
              <a:spcBef>
                <a:spcPct val="15000"/>
              </a:spcBef>
              <a:buFont typeface="Wingdings" panose="05000000000000000000" pitchFamily="2" charset="2"/>
              <a:buChar char="Ä"/>
            </a:pPr>
            <a:r>
              <a:rPr lang="it-IT" altLang="it-IT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Tecnico Chimico Fisico</a:t>
            </a:r>
          </a:p>
          <a:p>
            <a:pPr lvl="2">
              <a:spcBef>
                <a:spcPct val="15000"/>
              </a:spcBef>
              <a:buFont typeface="Wingdings" panose="05000000000000000000" pitchFamily="2" charset="2"/>
              <a:buChar char="Ä"/>
            </a:pPr>
            <a:r>
              <a:rPr lang="it-IT" altLang="it-IT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Tecnico Geografico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it-IT" altLang="it-IT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922356A-B528-9365-E11A-F7660DED55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6087" y="2475906"/>
            <a:ext cx="1840048" cy="69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223" y="222200"/>
            <a:ext cx="9826330" cy="1066800"/>
          </a:xfrm>
        </p:spPr>
        <p:txBody>
          <a:bodyPr>
            <a:normAutofit fontScale="55000" lnSpcReduction="20000"/>
          </a:bodyPr>
          <a:lstStyle/>
          <a:p>
            <a:r>
              <a:rPr lang="it-IT" sz="7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7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FCE54B-3D5B-D3B2-2634-E406F5C6AB79}"/>
              </a:ext>
            </a:extLst>
          </p:cNvPr>
          <p:cNvSpPr txBox="1"/>
          <p:nvPr/>
        </p:nvSpPr>
        <p:spPr>
          <a:xfrm>
            <a:off x="819938" y="2333687"/>
            <a:ext cx="10160983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r>
              <a:rPr lang="it-IT" sz="3200" b="1" spc="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1957</a:t>
            </a:r>
            <a:r>
              <a:rPr lang="it-IT" sz="3200" b="1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realizzazione dell’obice da montagna da 105/14</a:t>
            </a:r>
            <a:endParaRPr lang="it-IT" sz="3200" b="1" spc="2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9000"/>
              </a:lnSpc>
            </a:pPr>
            <a:endParaRPr lang="it-IT" sz="2800" b="1" spc="2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B2AB00B8-E14A-FDB3-56FA-33A2F086E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83620"/>
              </p:ext>
            </p:extLst>
          </p:nvPr>
        </p:nvGraphicFramePr>
        <p:xfrm>
          <a:off x="7385081" y="3416448"/>
          <a:ext cx="2744342" cy="3093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4342">
                  <a:extLst>
                    <a:ext uri="{9D8B030D-6E8A-4147-A177-3AD203B41FA5}">
                      <a16:colId xmlns:a16="http://schemas.microsoft.com/office/drawing/2014/main" val="3945824368"/>
                    </a:ext>
                  </a:extLst>
                </a:gridCol>
              </a:tblGrid>
              <a:tr h="370401">
                <a:tc>
                  <a:txBody>
                    <a:bodyPr/>
                    <a:lstStyle/>
                    <a:p>
                      <a:pPr algn="just">
                        <a:lnSpc>
                          <a:spcPct val="99000"/>
                        </a:lnSpc>
                        <a:spcBef>
                          <a:spcPts val="600"/>
                        </a:spcBef>
                      </a:pPr>
                      <a:r>
                        <a:rPr lang="it-IT" sz="2000" i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Quando il 105/14 italiano vinse la competizione NATO, </a:t>
                      </a:r>
                      <a:r>
                        <a:rPr lang="it-IT" sz="2000" i="1" spc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Fuscaldi</a:t>
                      </a:r>
                      <a:r>
                        <a:rPr lang="it-IT" sz="2000" i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inviò al suo diretto superiore, il Gen. Ajello, napoletano come lui, un telegramma che diceva semplicemente:</a:t>
                      </a:r>
                      <a:endParaRPr lang="it-IT" sz="2000" i="1" spc="2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99000"/>
                        </a:lnSpc>
                        <a:spcBef>
                          <a:spcPts val="600"/>
                        </a:spcBef>
                      </a:pPr>
                      <a:r>
                        <a:rPr lang="it-IT" sz="2000" i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“</a:t>
                      </a:r>
                      <a:r>
                        <a:rPr lang="it-IT" sz="2000" b="1" i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Il s’est </a:t>
                      </a:r>
                      <a:r>
                        <a:rPr lang="it-IT" sz="2000" b="1" i="1" spc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cassé</a:t>
                      </a:r>
                      <a:r>
                        <a:rPr lang="it-IT" sz="2000" b="1" i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it-IT" sz="2000" b="1" i="1" spc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Issu</a:t>
                      </a:r>
                      <a:r>
                        <a:rPr lang="it-IT" sz="2000" b="1" i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2000" b="1" i="1" spc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nun</a:t>
                      </a:r>
                      <a:r>
                        <a:rPr lang="it-IT" sz="2000" b="1" i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s'è scassato</a:t>
                      </a:r>
                      <a:r>
                        <a:rPr lang="it-IT" sz="2000" i="1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” </a:t>
                      </a:r>
                      <a:endParaRPr lang="it-IT" sz="2000" i="1" spc="2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867740767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D4207C-ACF1-57C7-3771-E7C60B892267}"/>
              </a:ext>
            </a:extLst>
          </p:cNvPr>
          <p:cNvSpPr txBox="1"/>
          <p:nvPr/>
        </p:nvSpPr>
        <p:spPr>
          <a:xfrm>
            <a:off x="2328330" y="1120552"/>
            <a:ext cx="7144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 PERSONAGGI ILLUSTRI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SALVATORE FUSCALDI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0D4ABB6-377B-AB0D-3E12-426FE81F7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941" y="3352922"/>
            <a:ext cx="3520512" cy="3441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682BBFBA-9496-D1CC-B693-10DC3A37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76" y="1497856"/>
            <a:ext cx="8971281" cy="283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1975. </a:t>
            </a:r>
            <a:r>
              <a:rPr lang="it-IT" alt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Comitato Permanente dei Capi dei Servizi Tecnici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1980.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Nasce</a:t>
            </a:r>
            <a:r>
              <a:rPr lang="it-IT" altLang="it-I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it-IT" altLang="it-IT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alt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 Tecnico dell’Esercito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(Legge. 20 settembre 1980 n. 574) con un </a:t>
            </a:r>
            <a:r>
              <a:rPr lang="it-IT" alt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Capo del Corpo ed un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Comando con funzioni anche di IMPIEGO, RECLUTAMENTO e FORMAZIONE.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BF4B8D-B257-35D5-2B79-83B04AE665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133245" y="2037187"/>
            <a:ext cx="2859579" cy="39219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3E6E88-7B38-D227-B05A-F70E48001C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806" y="4622507"/>
            <a:ext cx="1138472" cy="19607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1EB5B5E-F3EA-A1EF-AAD6-E4B679CF9C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376" y="4628500"/>
            <a:ext cx="1087206" cy="19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682BBFBA-9496-D1CC-B693-10DC3A37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09" y="1823692"/>
            <a:ext cx="11905307" cy="405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t-IT" sz="2000" b="1" u="sng" spc="2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aprile 1997</a:t>
            </a:r>
            <a:r>
              <a:rPr lang="it-IT" sz="2000" b="1" spc="2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spc="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Scioglimento</a:t>
            </a:r>
            <a:r>
              <a:rPr lang="it-IT" sz="20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spc="2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Comando del Corpo Tecnico</a:t>
            </a:r>
            <a:endParaRPr lang="it-IT" sz="2000" b="1" spc="2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it-IT" sz="2000" b="1" spc="2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t-IT" sz="2000" b="1" u="sng" spc="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luglio 1997</a:t>
            </a:r>
            <a:r>
              <a:rPr lang="it-IT" sz="2000" b="1" spc="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u="sng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D.L.n</a:t>
            </a:r>
            <a:r>
              <a:rPr lang="it-IT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264)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Soppressione di </a:t>
            </a:r>
            <a:r>
              <a:rPr lang="it-IT" sz="2000" b="1" spc="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MOTORDIFE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b="1" spc="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DGAMAT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nasce la 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assorbe le funzioni sui materiali di </a:t>
            </a:r>
            <a:r>
              <a:rPr lang="it-IT" sz="2000" b="1" spc="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GENIODIFE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b="1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</a:pP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cede alcune incombenze sui materiali delle Trasmissioni a 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TELEDIFE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(ex. </a:t>
            </a:r>
            <a:r>
              <a:rPr lang="it-IT" sz="2000" b="1" spc="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TELECOMDIFE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>
              <a:lnSpc>
                <a:spcPct val="130000"/>
              </a:lnSpc>
            </a:pP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000" b="1" spc="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GENIODIFE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trasforma in 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Direzione Generale dei Lavori e del Demanio.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it-IT" sz="2000" b="1" spc="2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it-IT" sz="2000" b="1" u="sng" spc="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novembre 1997</a:t>
            </a:r>
            <a:r>
              <a:rPr lang="it-IT" sz="2000" spc="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D.L.n</a:t>
            </a:r>
            <a:r>
              <a:rPr lang="it-IT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459)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costituzione di 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Poli di mantenimento 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di un </a:t>
            </a:r>
            <a:r>
              <a:rPr lang="it-IT" sz="2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Polifunzionale di Sperimentazione 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dipendenze dell'</a:t>
            </a:r>
            <a:r>
              <a:rPr lang="it-IT" sz="2000" b="1" u="sng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Ispettorato Logistico dell'Esercito</a:t>
            </a:r>
            <a:r>
              <a:rPr lang="it-IT" sz="2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it-IT" altLang="it-IT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62B1F3-F52E-0B15-F905-FF59AA33FBB8}"/>
              </a:ext>
            </a:extLst>
          </p:cNvPr>
          <p:cNvSpPr txBox="1"/>
          <p:nvPr/>
        </p:nvSpPr>
        <p:spPr>
          <a:xfrm>
            <a:off x="1410831" y="1072206"/>
            <a:ext cx="9370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«TERREMOTO» DEGLI ANNI 1997 -1998</a:t>
            </a:r>
          </a:p>
        </p:txBody>
      </p:sp>
    </p:spTree>
    <p:extLst>
      <p:ext uri="{BB962C8B-B14F-4D97-AF65-F5344CB8AC3E}">
        <p14:creationId xmlns:p14="http://schemas.microsoft.com/office/powerpoint/2010/main" val="22107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682BBFBA-9496-D1CC-B693-10DC3A37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46" y="1748086"/>
            <a:ext cx="10652207" cy="512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9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1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r>
              <a:rPr lang="it-IT" sz="2000" b="1" u="sng" spc="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 gennaio 1998</a:t>
            </a:r>
            <a:r>
              <a:rPr lang="it-IT" b="1" spc="20" dirty="0">
                <a:latin typeface="Times New Roman" panose="02020603050405020304" pitchFamily="18" charset="0"/>
              </a:rPr>
              <a:t> il Corpo Tecnico dell'Esercito diviene </a:t>
            </a:r>
            <a:r>
              <a:rPr lang="it-IT" b="1" spc="20" dirty="0">
                <a:solidFill>
                  <a:srgbClr val="C00000"/>
                </a:solidFill>
                <a:latin typeface="Times New Roman" panose="02020603050405020304" pitchFamily="18" charset="0"/>
              </a:rPr>
              <a:t>CORPO DEGLI INGEGNERI </a:t>
            </a:r>
            <a:r>
              <a:rPr lang="it-IT" b="1" spc="20" dirty="0">
                <a:latin typeface="Times New Roman" panose="02020603050405020304" pitchFamily="18" charset="0"/>
              </a:rPr>
              <a:t>senza cambio delle funzioni dei suoi ufficiali.</a:t>
            </a:r>
          </a:p>
          <a:p>
            <a:pPr marL="285750" lvl="1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endParaRPr lang="it-IT" b="1" spc="20" dirty="0">
              <a:latin typeface="Times New Roman" panose="02020603050405020304" pitchFamily="18" charset="0"/>
            </a:endParaRPr>
          </a:p>
          <a:p>
            <a:pPr marL="285750" lvl="1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r>
              <a:rPr lang="it-IT" sz="2000" b="1" u="sng" spc="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febbraio 1998</a:t>
            </a:r>
            <a:r>
              <a:rPr lang="it-IT" b="1" spc="20" dirty="0">
                <a:latin typeface="Times New Roman" panose="02020603050405020304" pitchFamily="18" charset="0"/>
              </a:rPr>
              <a:t> Il Capo Dipartimento Tecnico assume le attribuzioni di </a:t>
            </a:r>
            <a:r>
              <a:rPr lang="it-IT" b="1" spc="20" dirty="0">
                <a:solidFill>
                  <a:srgbClr val="C00000"/>
                </a:solidFill>
                <a:latin typeface="Times New Roman" panose="02020603050405020304" pitchFamily="18" charset="0"/>
              </a:rPr>
              <a:t>Incaricato delle funzioni di Capo del Corpo.</a:t>
            </a:r>
          </a:p>
          <a:p>
            <a:pPr marL="285750" lvl="1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endParaRPr lang="it-IT" b="1" spc="20" dirty="0"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r>
              <a:rPr lang="it-IT" sz="2000" b="1" u="sng" spc="2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gennaio 1998</a:t>
            </a:r>
            <a:r>
              <a:rPr lang="it-IT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Ripartizione degli arsenali, stabilimenti e centri tecnici tra le aree di F.A., di SEGREDIFESA e dell’AID</a:t>
            </a:r>
            <a:r>
              <a:rPr lang="it-IT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endParaRPr lang="it-IT" altLang="it-IT" sz="2800" b="1" spc="2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endParaRPr lang="it-IT" altLang="it-IT" sz="2800" b="1" spc="2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endParaRPr lang="it-IT" altLang="it-IT" sz="2800" b="1" spc="2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lnSpc>
                <a:spcPct val="99000"/>
              </a:lnSpc>
              <a:buFont typeface="Wingdings" panose="05000000000000000000" pitchFamily="2" charset="2"/>
              <a:buChar char="ü"/>
            </a:pPr>
            <a:endParaRPr lang="it-IT" altLang="it-IT" b="1" dirty="0">
              <a:solidFill>
                <a:srgbClr val="FF0000"/>
              </a:solidFill>
            </a:endParaRPr>
          </a:p>
          <a:p>
            <a:pPr algn="just">
              <a:lnSpc>
                <a:spcPct val="99000"/>
              </a:lnSpc>
            </a:pPr>
            <a:r>
              <a:rPr lang="it-IT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Gli Ufficiali del Corpo degli Ingegneri continuano ad essere </a:t>
            </a:r>
            <a:r>
              <a:rPr lang="it-IT" sz="1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impiegati anche </a:t>
            </a:r>
            <a:r>
              <a:rPr lang="it-IT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moltissimi altri enti militari delle </a:t>
            </a:r>
            <a:r>
              <a:rPr lang="it-IT" sz="1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aree tecnico-operative, tecnico-amministrative </a:t>
            </a:r>
            <a:r>
              <a:rPr lang="it-IT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dell’</a:t>
            </a:r>
            <a:r>
              <a:rPr lang="it-IT" sz="1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Agenzia Industrie Difesa.</a:t>
            </a:r>
            <a:endParaRPr lang="it-IT" spc="2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9000"/>
              </a:lnSpc>
            </a:pPr>
            <a:endParaRPr lang="it-IT" sz="1800" spc="2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30000"/>
              </a:lnSpc>
            </a:pPr>
            <a:r>
              <a:rPr lang="it-IT" sz="12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t-IT" altLang="it-IT" sz="1200" b="1" dirty="0">
              <a:solidFill>
                <a:schemeClr val="tx2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23B0EC-A783-364B-521C-C1BDC76C2A42}"/>
              </a:ext>
            </a:extLst>
          </p:cNvPr>
          <p:cNvSpPr txBox="1"/>
          <p:nvPr/>
        </p:nvSpPr>
        <p:spPr>
          <a:xfrm>
            <a:off x="1410831" y="1072206"/>
            <a:ext cx="9370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«TERREMOTO» DEGLI ANNI 1997 -1998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AD2B91E-AF9B-FF63-0E20-F30B4DC12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6839" y="3888349"/>
            <a:ext cx="3101617" cy="1756157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87D0577D-D9F3-BCE1-90E4-2900CBB11425}"/>
              </a:ext>
            </a:extLst>
          </p:cNvPr>
          <p:cNvSpPr/>
          <p:nvPr/>
        </p:nvSpPr>
        <p:spPr>
          <a:xfrm>
            <a:off x="5457780" y="4748318"/>
            <a:ext cx="400214" cy="2716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5DAA6D9-A8B0-425A-0808-20850F5E717D}"/>
              </a:ext>
            </a:extLst>
          </p:cNvPr>
          <p:cNvSpPr/>
          <p:nvPr/>
        </p:nvSpPr>
        <p:spPr>
          <a:xfrm>
            <a:off x="6452680" y="4748318"/>
            <a:ext cx="400214" cy="2716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C8AEA0B-8BA1-6744-DEA5-30141731D985}"/>
              </a:ext>
            </a:extLst>
          </p:cNvPr>
          <p:cNvSpPr/>
          <p:nvPr/>
        </p:nvSpPr>
        <p:spPr>
          <a:xfrm>
            <a:off x="4467532" y="4748318"/>
            <a:ext cx="400214" cy="2716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23B0EC-A783-364B-521C-C1BDC76C2A42}"/>
              </a:ext>
            </a:extLst>
          </p:cNvPr>
          <p:cNvSpPr txBox="1"/>
          <p:nvPr/>
        </p:nvSpPr>
        <p:spPr>
          <a:xfrm>
            <a:off x="954839" y="1072206"/>
            <a:ext cx="9826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UFFICIALI INGEGNERI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SETTORE INFRASTRUTTURE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B16ED42-B759-21B1-E1C1-088E1B71AF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550" y="2607398"/>
            <a:ext cx="1611517" cy="286089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4229CA6-B77D-301E-533A-417FA408CBD4}"/>
              </a:ext>
            </a:extLst>
          </p:cNvPr>
          <p:cNvSpPr/>
          <p:nvPr/>
        </p:nvSpPr>
        <p:spPr>
          <a:xfrm>
            <a:off x="9913545" y="3977738"/>
            <a:ext cx="552261" cy="5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660767-5EC3-B1A4-65C7-344D2818E754}"/>
              </a:ext>
            </a:extLst>
          </p:cNvPr>
          <p:cNvSpPr txBox="1"/>
          <p:nvPr/>
        </p:nvSpPr>
        <p:spPr>
          <a:xfrm>
            <a:off x="798163" y="2272535"/>
            <a:ext cx="8309623" cy="466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tabLst>
                <a:tab pos="18034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Gli Ingegneri Militari sono da tempo impiegati anche nel</a:t>
            </a:r>
            <a:r>
              <a:rPr lang="it-I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settore infrastrutturale di Forza Armata, e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stanno acquisendo una sempre maggiore importanza per il fattivo contributo tecnico offerto in Patria e all’estero.</a:t>
            </a:r>
          </a:p>
          <a:p>
            <a:pPr lvl="0" algn="just" fontAlgn="base">
              <a:lnSpc>
                <a:spcPct val="115000"/>
              </a:lnSpc>
              <a:tabLst>
                <a:tab pos="180340" algn="l"/>
              </a:tabLst>
            </a:pP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tabLst>
                <a:tab pos="18034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Trovano impiego, 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potendo rivestire tutti gli incarichi:</a:t>
            </a:r>
          </a:p>
          <a:p>
            <a:pPr marL="742950" lvl="1" indent="-285750" algn="just" fontAlgn="base">
              <a:lnSpc>
                <a:spcPct val="115000"/>
              </a:lnSpc>
              <a:buFont typeface="Arial" panose="020B0604020202020204" pitchFamily="34" charset="0"/>
              <a:buChar char="−"/>
              <a:tabLst>
                <a:tab pos="18034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Direzione dei Lavori e del Demanio</a:t>
            </a:r>
          </a:p>
          <a:p>
            <a:pPr marL="742950" lvl="1" indent="-285750" algn="just" fontAlgn="base">
              <a:lnSpc>
                <a:spcPct val="115000"/>
              </a:lnSpc>
              <a:buFont typeface="Arial" panose="020B0604020202020204" pitchFamily="34" charset="0"/>
              <a:buChar char="−"/>
              <a:tabLst>
                <a:tab pos="18034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Dipartimento delle Infrastrutture dell’Esercito</a:t>
            </a:r>
          </a:p>
          <a:p>
            <a:pPr marL="742950" lvl="1" indent="-285750" algn="just" fontAlgn="base">
              <a:lnSpc>
                <a:spcPct val="115000"/>
              </a:lnSpc>
              <a:buFont typeface="Arial" panose="020B0604020202020204" pitchFamily="34" charset="0"/>
              <a:buChar char="−"/>
              <a:tabLst>
                <a:tab pos="18034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Comando Genio</a:t>
            </a:r>
          </a:p>
          <a:p>
            <a:pPr marL="742950" lvl="1" indent="-285750" algn="just" fontAlgn="base">
              <a:lnSpc>
                <a:spcPct val="115000"/>
              </a:lnSpc>
              <a:buFont typeface="Arial" panose="020B0604020202020204" pitchFamily="34" charset="0"/>
              <a:buChar char="−"/>
              <a:tabLst>
                <a:tab pos="18034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Comando Infrastrutture</a:t>
            </a:r>
          </a:p>
          <a:p>
            <a:pPr marL="742950" lvl="1" indent="-285750" algn="just" fontAlgn="base">
              <a:lnSpc>
                <a:spcPct val="115000"/>
              </a:lnSpc>
              <a:buFont typeface="Arial" panose="020B0604020202020204" pitchFamily="34" charset="0"/>
              <a:buChar char="−"/>
              <a:tabLst>
                <a:tab pos="18034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Reparti Infrastrutture di tipo A e di tipo B</a:t>
            </a:r>
          </a:p>
          <a:p>
            <a:pPr marL="742950" lvl="1" indent="-285750" algn="just" fontAlgn="base">
              <a:lnSpc>
                <a:spcPct val="115000"/>
              </a:lnSpc>
              <a:buFont typeface="Arial" panose="020B0604020202020204" pitchFamily="34" charset="0"/>
              <a:buChar char="−"/>
              <a:tabLst>
                <a:tab pos="18034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«Capi cellula» in Italia, in casi di emergenza nazionale, e all’estero nelle missioni fuori area.</a:t>
            </a:r>
          </a:p>
          <a:p>
            <a:pPr marL="742950" lvl="1" indent="-285750" algn="just" fontAlgn="base">
              <a:lnSpc>
                <a:spcPct val="115000"/>
              </a:lnSpc>
              <a:buFont typeface="Arial" panose="020B0604020202020204" pitchFamily="34" charset="0"/>
              <a:buChar char="−"/>
              <a:tabLst>
                <a:tab pos="180340" algn="l"/>
              </a:tabLst>
            </a:pPr>
            <a:endParaRPr lang="it-IT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9B8C7D-B994-492A-D01A-9C7A71A3BD95}"/>
              </a:ext>
            </a:extLst>
          </p:cNvPr>
          <p:cNvSpPr txBox="1"/>
          <p:nvPr/>
        </p:nvSpPr>
        <p:spPr>
          <a:xfrm>
            <a:off x="235390" y="1101750"/>
            <a:ext cx="5679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PRESIDENTI DEL COMITATO PERMANENTE DEL CAPI DEI SS.TT.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Carlo VOLPE -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S.Te.M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Vittorio ARTIACO -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S.Te.Chi.Fis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Alessandro D’ALESSANDRO -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S.Te.A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Nicola CRUCIOLI -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S.Te.Chi.Fis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A24716-9564-BBA1-6977-188B92446DC8}"/>
              </a:ext>
            </a:extLst>
          </p:cNvPr>
          <p:cNvSpPr txBox="1"/>
          <p:nvPr/>
        </p:nvSpPr>
        <p:spPr>
          <a:xfrm>
            <a:off x="1159045" y="3410074"/>
            <a:ext cx="432830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 DEL CORPO TECNICO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Valentino ROMANO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Giorgio PALLIERI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Augusto GUIDOTTI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Pietro CHILLEMI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Adolfo AMATO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Ettore OTTINI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Isp. Giuseppe TODISCO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92B752-91FA-CBDE-7DF3-5C80AC3BA8BD}"/>
              </a:ext>
            </a:extLst>
          </p:cNvPr>
          <p:cNvSpPr txBox="1"/>
          <p:nvPr/>
        </p:nvSpPr>
        <p:spPr>
          <a:xfrm>
            <a:off x="6141557" y="2132801"/>
            <a:ext cx="581505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 DEL CORPO DEGLI INGEGNERI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Giuseppe TODISCO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Nicola SESSA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Roberto DI CAPUA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Marcello INGROSSO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Mauro PESCARINI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Antonio GUCCIARDINO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Angelo AMBROSINO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Gianfranco GIGLIO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Francesco CASTRATARO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Paolo GIOVANNINI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Ten. Gen. Angelo GERVASIO</a:t>
            </a:r>
          </a:p>
        </p:txBody>
      </p:sp>
    </p:spTree>
    <p:extLst>
      <p:ext uri="{BB962C8B-B14F-4D97-AF65-F5344CB8AC3E}">
        <p14:creationId xmlns:p14="http://schemas.microsoft.com/office/powerpoint/2010/main" val="28396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DELLA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71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1CBE21-4A8F-E222-6E61-8DA0B72517E1}"/>
              </a:ext>
            </a:extLst>
          </p:cNvPr>
          <p:cNvSpPr txBox="1"/>
          <p:nvPr/>
        </p:nvSpPr>
        <p:spPr>
          <a:xfrm>
            <a:off x="812142" y="2360813"/>
            <a:ext cx="5613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finisce la mia presentazione perché da questo momento entriamo nell’attualità e, quindi, lascio la parola ai miei colleghi in servizio.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BAD613-FD2A-9FD9-17A7-0A5BF4414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0338" y="1134151"/>
            <a:ext cx="4083112" cy="558025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798C6F-8D54-080A-B6D7-435BFB1E4545}"/>
              </a:ext>
            </a:extLst>
          </p:cNvPr>
          <p:cNvSpPr txBox="1"/>
          <p:nvPr/>
        </p:nvSpPr>
        <p:spPr>
          <a:xfrm>
            <a:off x="1571521" y="5758004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highlight>
                  <a:srgbClr val="FFFF00"/>
                </a:highlight>
                <a:latin typeface="Blackadder ITC" panose="04020505051007020D02" pitchFamily="82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5939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973726-194D-DBBE-7B38-8F8F305265B9}"/>
              </a:ext>
            </a:extLst>
          </p:cNvPr>
          <p:cNvSpPr txBox="1"/>
          <p:nvPr/>
        </p:nvSpPr>
        <p:spPr>
          <a:xfrm>
            <a:off x="491956" y="2094319"/>
            <a:ext cx="10952480" cy="2837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Abbiamo solo 42 anni di storia!</a:t>
            </a:r>
          </a:p>
          <a:p>
            <a:pPr algn="ctr">
              <a:lnSpc>
                <a:spcPct val="130000"/>
              </a:lnSpc>
            </a:pPr>
            <a:endParaRPr lang="it-IT" alt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MA SIAMO REALMENTE COSÌ GIOVANI?</a:t>
            </a:r>
          </a:p>
          <a:p>
            <a:pPr algn="just">
              <a:lnSpc>
                <a:spcPct val="130000"/>
              </a:lnSpc>
            </a:pPr>
            <a:endParaRPr lang="it-IT" altLang="it-IT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it-IT" alt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PROVIAMO A DARE UNO SGUARDO AL  PASSATO</a:t>
            </a:r>
          </a:p>
        </p:txBody>
      </p:sp>
    </p:spTree>
    <p:extLst>
      <p:ext uri="{BB962C8B-B14F-4D97-AF65-F5344CB8AC3E}">
        <p14:creationId xmlns:p14="http://schemas.microsoft.com/office/powerpoint/2010/main" val="36897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33D54A5-599B-1AB4-78FE-827D2B311E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947" y="1508228"/>
            <a:ext cx="1395956" cy="1667843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56C831-4E40-40EA-A2A3-839839AFB31F}"/>
              </a:ext>
            </a:extLst>
          </p:cNvPr>
          <p:cNvSpPr txBox="1"/>
          <p:nvPr/>
        </p:nvSpPr>
        <p:spPr>
          <a:xfrm>
            <a:off x="516049" y="2569759"/>
            <a:ext cx="82205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altLang="it-I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Regno delle Due Sicilie (1742 – 1788)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altLang="it-I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Regno di Sardegna e Piemonte (1752)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altLang="it-I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Granducato di Toscana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altLang="it-I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Repubblica di Genova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altLang="it-I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Ducato di Parma (1764)</a:t>
            </a:r>
            <a:r>
              <a:rPr lang="it-IT" altLang="it-I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compiti cartografici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altLang="it-I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Repubblica di Venezia (1770)</a:t>
            </a:r>
          </a:p>
          <a:p>
            <a:endParaRPr lang="it-IT" altLang="it-IT" sz="3600" b="1" dirty="0">
              <a:solidFill>
                <a:schemeClr val="tx2"/>
              </a:solidFill>
            </a:endParaRPr>
          </a:p>
          <a:p>
            <a:endParaRPr lang="it-IT" altLang="it-IT" sz="3600" b="1" dirty="0">
              <a:solidFill>
                <a:schemeClr val="tx2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1EB46B-F00A-EE1F-5D32-4F2938084E18}"/>
              </a:ext>
            </a:extLst>
          </p:cNvPr>
          <p:cNvSpPr txBox="1"/>
          <p:nvPr/>
        </p:nvSpPr>
        <p:spPr>
          <a:xfrm>
            <a:off x="832919" y="1765830"/>
            <a:ext cx="880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GLI INGEGNERI MITARI NEGLI STATI PREUNITARI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2F649E-2198-64FE-67F3-B7DAA07186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985" y="3164072"/>
            <a:ext cx="1375736" cy="166784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F4C0DD2-2AC0-F31C-9CB7-59E38266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527" y="4722270"/>
            <a:ext cx="1351912" cy="16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36D405B-2EB9-28A5-F01A-7D37BCD766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144" y="4524677"/>
            <a:ext cx="1305383" cy="168249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9D843AE-B5BE-0B91-6E11-822E7F2E05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88028" y="2913248"/>
            <a:ext cx="538916" cy="161142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17375CD-0DC8-11C3-A954-8A9560106F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813979" y="2913248"/>
            <a:ext cx="532420" cy="16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73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04C44D2-0740-FB7B-6E45-437A7FEA1F50}"/>
              </a:ext>
            </a:extLst>
          </p:cNvPr>
          <p:cNvSpPr txBox="1"/>
          <p:nvPr/>
        </p:nvSpPr>
        <p:spPr>
          <a:xfrm>
            <a:off x="9644581" y="3825303"/>
            <a:ext cx="2624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b="1" i="1" dirty="0"/>
              <a:t>Ing. Bertola d'Exilles</a:t>
            </a:r>
          </a:p>
          <a:p>
            <a:pPr algn="ctr"/>
            <a:r>
              <a:rPr lang="it-IT" altLang="it-IT" b="1" i="1" dirty="0"/>
              <a:t>1° Capo del Corpo degli Ingegneri (1752-1755)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E1191-49B8-720A-5A62-8358F24C7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70" y="1231408"/>
            <a:ext cx="689745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altLang="it-IT" sz="3200" b="1" dirty="0">
                <a:solidFill>
                  <a:srgbClr val="C00000"/>
                </a:solidFill>
              </a:rPr>
              <a:t>1726</a:t>
            </a:r>
            <a:r>
              <a:rPr lang="it-IT" altLang="it-IT" sz="3200" b="1" dirty="0">
                <a:solidFill>
                  <a:schemeClr val="tx2"/>
                </a:solidFill>
              </a:rPr>
              <a:t> </a:t>
            </a:r>
            <a:r>
              <a:rPr lang="it-IT" altLang="it-IT" sz="3200" dirty="0"/>
              <a:t>Con Re Vittorio Amedeo II gli Ingegneri passarono a far parte del </a:t>
            </a:r>
            <a:r>
              <a:rPr lang="it-IT" altLang="it-IT" sz="3200" b="1" dirty="0"/>
              <a:t>Corpo d’Artiglieria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it-IT" altLang="it-IT" sz="3200" b="1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altLang="it-IT" sz="3200" b="1" dirty="0">
                <a:solidFill>
                  <a:srgbClr val="C00000"/>
                </a:solidFill>
              </a:rPr>
              <a:t>1752</a:t>
            </a:r>
            <a:r>
              <a:rPr lang="it-IT" altLang="it-IT" sz="3200" b="1" dirty="0">
                <a:solidFill>
                  <a:schemeClr val="tx2"/>
                </a:solidFill>
              </a:rPr>
              <a:t> </a:t>
            </a:r>
            <a:r>
              <a:rPr lang="it-IT" altLang="it-IT" sz="3200" dirty="0"/>
              <a:t>nasce il </a:t>
            </a:r>
            <a:r>
              <a:rPr lang="it-IT" altLang="it-IT" sz="3200" b="1" dirty="0">
                <a:solidFill>
                  <a:srgbClr val="C00000"/>
                </a:solidFill>
              </a:rPr>
              <a:t>Corpo Reale degli Ingegneri di Sua Maestà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it-IT" altLang="it-IT" sz="3200" b="1" dirty="0">
              <a:solidFill>
                <a:srgbClr val="C0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3200" b="1" dirty="0">
                <a:solidFill>
                  <a:srgbClr val="C00000"/>
                </a:solidFill>
              </a:rPr>
              <a:t>1775</a:t>
            </a:r>
            <a:r>
              <a:rPr lang="it-IT" sz="3200" b="1" dirty="0">
                <a:solidFill>
                  <a:schemeClr val="tx2"/>
                </a:solidFill>
              </a:rPr>
              <a:t> </a:t>
            </a:r>
            <a:r>
              <a:rPr lang="it-IT" sz="3200" dirty="0"/>
              <a:t>Il Corpo ebbe una sua propria uniforme</a:t>
            </a:r>
            <a:endParaRPr lang="it-IT" altLang="it-IT" sz="32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it-IT" altLang="it-IT" sz="3200" b="1" dirty="0">
              <a:solidFill>
                <a:srgbClr val="C0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7D87F0-8AB7-0F79-A512-F4A881CA92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5235" y="1502526"/>
            <a:ext cx="2222855" cy="228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0EDF40D-1DDD-2E62-0EA5-A25097A641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019" y="3716977"/>
            <a:ext cx="1925016" cy="3062980"/>
          </a:xfrm>
          <a:prstGeom prst="rect">
            <a:avLst/>
          </a:prstGeom>
          <a:noFill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461BF7-E511-93A3-619F-272D6ADCF4E4}"/>
              </a:ext>
            </a:extLst>
          </p:cNvPr>
          <p:cNvSpPr txBox="1"/>
          <p:nvPr/>
        </p:nvSpPr>
        <p:spPr>
          <a:xfrm>
            <a:off x="9210503" y="5380672"/>
            <a:ext cx="24457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“Uniformi delle Truppe di S.S.R.M. il Re di Sardegna” (1831) Biblioteca Reale di Torino </a:t>
            </a:r>
          </a:p>
        </p:txBody>
      </p:sp>
    </p:spTree>
    <p:extLst>
      <p:ext uri="{BB962C8B-B14F-4D97-AF65-F5344CB8AC3E}">
        <p14:creationId xmlns:p14="http://schemas.microsoft.com/office/powerpoint/2010/main" val="15354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257B57-2E09-4605-2A94-F790B9E00A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34113" y="474279"/>
            <a:ext cx="5330306" cy="721098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4A747F-54C4-E398-221D-3E03112278C2}"/>
              </a:ext>
            </a:extLst>
          </p:cNvPr>
          <p:cNvSpPr txBox="1"/>
          <p:nvPr/>
        </p:nvSpPr>
        <p:spPr>
          <a:xfrm>
            <a:off x="153907" y="2381061"/>
            <a:ext cx="3304516" cy="255454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REGIO VIGLIETTO DEL  1752</a:t>
            </a:r>
          </a:p>
          <a:p>
            <a:r>
              <a:rPr lang="it-IT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CARLO EMANUELE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84400CD5-3735-F0E7-81C7-B1942063BC30}"/>
                  </a:ext>
                </a:extLst>
              </p14:cNvPr>
              <p14:cNvContentPartPr/>
              <p14:nvPr/>
            </p14:nvContentPartPr>
            <p14:xfrm>
              <a:off x="6835233" y="3168993"/>
              <a:ext cx="1939680" cy="453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84400CD5-3735-F0E7-81C7-B1942063BC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1593" y="3060993"/>
                <a:ext cx="20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697B298C-B154-3CEC-62CD-F50EDAEFD21C}"/>
                  </a:ext>
                </a:extLst>
              </p14:cNvPr>
              <p14:cNvContentPartPr/>
              <p14:nvPr/>
            </p14:nvContentPartPr>
            <p14:xfrm>
              <a:off x="4252233" y="3398313"/>
              <a:ext cx="2955600" cy="640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697B298C-B154-3CEC-62CD-F50EDAEFD2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8233" y="3290313"/>
                <a:ext cx="30632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A76AC060-6132-6713-05C1-B2FD71F89838}"/>
                  </a:ext>
                </a:extLst>
              </p14:cNvPr>
              <p14:cNvContentPartPr/>
              <p14:nvPr/>
            </p14:nvContentPartPr>
            <p14:xfrm>
              <a:off x="5769993" y="3790353"/>
              <a:ext cx="3870000" cy="190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A76AC060-6132-6713-05C1-B2FD71F898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6353" y="3682353"/>
                <a:ext cx="3977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C54A0142-C609-3966-E094-1C03A75F3D2F}"/>
                  </a:ext>
                </a:extLst>
              </p14:cNvPr>
              <p14:cNvContentPartPr/>
              <p14:nvPr/>
            </p14:nvContentPartPr>
            <p14:xfrm>
              <a:off x="3941193" y="4057473"/>
              <a:ext cx="888120" cy="828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C54A0142-C609-3966-E094-1C03A75F3D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7553" y="3949833"/>
                <a:ext cx="995760" cy="2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5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DD4E279-727E-697C-0E3E-9EEF94496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891" y="1520136"/>
            <a:ext cx="638981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it-IT" sz="3600" b="1" dirty="0">
                <a:solidFill>
                  <a:srgbClr val="C00000"/>
                </a:solidFill>
              </a:rPr>
              <a:t>1798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Sciolta l’Armata Sarda</a:t>
            </a:r>
          </a:p>
          <a:p>
            <a:pPr algn="just"/>
            <a:r>
              <a:rPr lang="it-IT" sz="3600" dirty="0">
                <a:solidFill>
                  <a:schemeClr val="tx2"/>
                </a:solidFill>
              </a:rPr>
              <a:t>     </a:t>
            </a:r>
            <a:r>
              <a:rPr lang="it-IT" altLang="it-IT" sz="3600" b="1" dirty="0">
                <a:solidFill>
                  <a:srgbClr val="C00000"/>
                </a:solidFill>
              </a:rPr>
              <a:t>Repubblica Cisalpina</a:t>
            </a:r>
          </a:p>
          <a:p>
            <a:pPr algn="just"/>
            <a:r>
              <a:rPr lang="it-IT" altLang="it-IT" sz="3600" b="1" dirty="0">
                <a:solidFill>
                  <a:srgbClr val="C00000"/>
                </a:solidFill>
              </a:rPr>
              <a:t>     Regno Italico</a:t>
            </a:r>
          </a:p>
          <a:p>
            <a:pPr algn="just"/>
            <a:endParaRPr lang="it-IT" altLang="it-IT" sz="3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3600" b="1" dirty="0">
                <a:solidFill>
                  <a:srgbClr val="C00000"/>
                </a:solidFill>
              </a:rPr>
              <a:t>1815</a:t>
            </a:r>
            <a:r>
              <a:rPr lang="it-IT" sz="3600" b="1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Ritorno della Monarchia, </a:t>
            </a:r>
            <a:r>
              <a:rPr lang="it-IT" sz="3600" b="1" dirty="0">
                <a:solidFill>
                  <a:schemeClr val="tx2"/>
                </a:solidFill>
              </a:rPr>
              <a:t>il Corpo degli ingegneri non venne ricostituito</a:t>
            </a:r>
            <a:r>
              <a:rPr lang="it-IT" sz="3600" dirty="0">
                <a:solidFill>
                  <a:schemeClr val="tx2"/>
                </a:solidFill>
              </a:rPr>
              <a:t>.</a:t>
            </a:r>
          </a:p>
          <a:p>
            <a:r>
              <a:rPr lang="it-IT" sz="3600" dirty="0">
                <a:solidFill>
                  <a:schemeClr val="tx2"/>
                </a:solidFill>
              </a:rPr>
              <a:t>  Gli ingegneri li ritroviamo </a:t>
            </a:r>
          </a:p>
          <a:p>
            <a:r>
              <a:rPr lang="it-IT" sz="3600" dirty="0">
                <a:solidFill>
                  <a:schemeClr val="tx2"/>
                </a:solidFill>
              </a:rPr>
              <a:t>  all’interno della «</a:t>
            </a:r>
            <a:r>
              <a:rPr lang="it-IT" sz="3600" b="1" dirty="0">
                <a:solidFill>
                  <a:srgbClr val="C00000"/>
                </a:solidFill>
              </a:rPr>
              <a:t>Armi Dotte</a:t>
            </a:r>
            <a:r>
              <a:rPr lang="it-IT" sz="3600" dirty="0">
                <a:solidFill>
                  <a:schemeClr val="tx2"/>
                </a:solidFill>
              </a:rPr>
              <a:t>».</a:t>
            </a:r>
            <a:endParaRPr lang="it-IT" altLang="it-IT" sz="4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497FA9-B6A4-FC9B-E20C-CB9622248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60" y="1577331"/>
            <a:ext cx="4604507" cy="37033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73E70B-0244-A367-5772-3FE1C2BC8776}"/>
              </a:ext>
            </a:extLst>
          </p:cNvPr>
          <p:cNvSpPr txBox="1"/>
          <p:nvPr/>
        </p:nvSpPr>
        <p:spPr>
          <a:xfrm>
            <a:off x="754702" y="5465126"/>
            <a:ext cx="3664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>
                <a:solidFill>
                  <a:srgbClr val="FF0000"/>
                </a:solidFill>
              </a:rPr>
              <a:t>Corpo degli Ingegneri Regno Italico 1813</a:t>
            </a:r>
          </a:p>
        </p:txBody>
      </p:sp>
    </p:spTree>
    <p:extLst>
      <p:ext uri="{BB962C8B-B14F-4D97-AF65-F5344CB8AC3E}">
        <p14:creationId xmlns:p14="http://schemas.microsoft.com/office/powerpoint/2010/main" val="26399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816941-24CE-0772-C3D5-15BDFAE616B7}"/>
              </a:ext>
            </a:extLst>
          </p:cNvPr>
          <p:cNvSpPr txBox="1"/>
          <p:nvPr/>
        </p:nvSpPr>
        <p:spPr>
          <a:xfrm>
            <a:off x="792530" y="1633607"/>
            <a:ext cx="106069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tutto il XIX secolo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agli </a:t>
            </a: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 del 1900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ingegneri militari sono ufficiali della armi di </a:t>
            </a: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Artiglieria,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Genio e S.M.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Ufficio Topografico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Papyrus" panose="03070502060502030205" pitchFamily="66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it-IT" sz="4000" dirty="0">
              <a:solidFill>
                <a:schemeClr val="accent1">
                  <a:lumMod val="75000"/>
                </a:schemeClr>
              </a:solidFill>
              <a:latin typeface="Papyrus" panose="03070502060502030205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1872</a:t>
            </a: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costituito l’</a:t>
            </a: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Istituto Topografico Militare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</a:t>
            </a: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Nasce l’</a:t>
            </a: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I.G.M</a:t>
            </a:r>
            <a:endParaRPr lang="it-IT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4000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3A62AAF-1D9D-9F55-0F4E-90B56D2B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770" y="3258105"/>
            <a:ext cx="3139000" cy="2861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79316089-5835-2134-FC62-874DEE016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550" y="143592"/>
            <a:ext cx="9826330" cy="10668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CORPO DEGLI INGEGNERI</a:t>
            </a:r>
          </a:p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PO’ DI STORIA</a:t>
            </a:r>
          </a:p>
          <a:p>
            <a:endParaRPr lang="it-IT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07FE4EE-11BA-4ADF-8F9F-5666B1AED42C">
            <a:extLst>
              <a:ext uri="{FF2B5EF4-FFF2-40B4-BE49-F238E27FC236}">
                <a16:creationId xmlns:a16="http://schemas.microsoft.com/office/drawing/2014/main" id="{851842F0-1AF6-2DFA-EB11-8AB698B3B6D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22" y="143592"/>
            <a:ext cx="1058249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0E3CAD-4452-B591-9284-D398BC4D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7441" y="143592"/>
            <a:ext cx="924560" cy="12517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8B1424-E791-96A5-0D17-6F68D65E72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068" y="2361158"/>
            <a:ext cx="2394586" cy="33938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C86C18-25C1-6DFC-93E2-E3B8375785DE}"/>
              </a:ext>
            </a:extLst>
          </p:cNvPr>
          <p:cNvSpPr txBox="1"/>
          <p:nvPr/>
        </p:nvSpPr>
        <p:spPr>
          <a:xfrm>
            <a:off x="1247154" y="2141488"/>
            <a:ext cx="4924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Cap. Francesco Faà di Bruno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91080F-BBF8-3FDB-8B33-3BB64855D2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76" y="3706750"/>
            <a:ext cx="2675453" cy="249765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061712-1DB6-CDA7-0B86-4722B8FBDD88}"/>
              </a:ext>
            </a:extLst>
          </p:cNvPr>
          <p:cNvSpPr txBox="1"/>
          <p:nvPr/>
        </p:nvSpPr>
        <p:spPr>
          <a:xfrm>
            <a:off x="3479562" y="2875753"/>
            <a:ext cx="235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carta di Peschiera, foglio B2 della Gran Carta del Mincio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85071B-D979-69C1-4C93-44533CC9A829}"/>
              </a:ext>
            </a:extLst>
          </p:cNvPr>
          <p:cNvSpPr txBox="1"/>
          <p:nvPr/>
        </p:nvSpPr>
        <p:spPr>
          <a:xfrm>
            <a:off x="8520687" y="5755011"/>
            <a:ext cx="17592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Progetto di un Blocco di Peschiera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4C2493-8B5E-F469-8155-A35FC23F2A29}"/>
              </a:ext>
            </a:extLst>
          </p:cNvPr>
          <p:cNvSpPr txBox="1"/>
          <p:nvPr/>
        </p:nvSpPr>
        <p:spPr>
          <a:xfrm>
            <a:off x="-541539" y="6084152"/>
            <a:ext cx="4128118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9155"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Quadro d’unione delle 11 carte costituenti la Gran Carta del Mincio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24DD80-0FFA-44BE-0E77-1FB22D330823}"/>
              </a:ext>
            </a:extLst>
          </p:cNvPr>
          <p:cNvSpPr txBox="1"/>
          <p:nvPr/>
        </p:nvSpPr>
        <p:spPr>
          <a:xfrm>
            <a:off x="3323876" y="1210392"/>
            <a:ext cx="530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Alcune figure eccellenti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7ED5FF6-8D7F-6E7B-5469-06E1CDFE89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035" y="3387216"/>
            <a:ext cx="2180532" cy="31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2264</Words>
  <Application>Microsoft Office PowerPoint</Application>
  <PresentationFormat>Widescreen</PresentationFormat>
  <Paragraphs>285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Arial</vt:lpstr>
      <vt:lpstr>Blackadder ITC</vt:lpstr>
      <vt:lpstr>Calibri</vt:lpstr>
      <vt:lpstr>Calibri Light</vt:lpstr>
      <vt:lpstr>Crimson Text</vt:lpstr>
      <vt:lpstr>Monotype Corsiva</vt:lpstr>
      <vt:lpstr>Papyrus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Ciaralli</dc:creator>
  <cp:lastModifiedBy>Pietro Lo Conte</cp:lastModifiedBy>
  <cp:revision>88</cp:revision>
  <dcterms:created xsi:type="dcterms:W3CDTF">2022-09-22T19:18:06Z</dcterms:created>
  <dcterms:modified xsi:type="dcterms:W3CDTF">2022-11-05T20:32:18Z</dcterms:modified>
</cp:coreProperties>
</file>